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96" autoAdjust="0"/>
  </p:normalViewPr>
  <p:slideViewPr>
    <p:cSldViewPr>
      <p:cViewPr varScale="1">
        <p:scale>
          <a:sx n="104" d="100"/>
          <a:sy n="104" d="100"/>
        </p:scale>
        <p:origin x="-90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14290"/>
            <a:ext cx="7772400" cy="4615843"/>
          </a:xfrm>
        </p:spPr>
        <p:txBody>
          <a:bodyPr>
            <a:noAutofit/>
          </a:bodyPr>
          <a:lstStyle/>
          <a:p>
            <a:pPr algn="ctr"/>
            <a:r>
              <a:rPr lang="en-US" sz="9600" i="1" dirty="0" smtClean="0"/>
              <a:t>Britain</a:t>
            </a:r>
            <a:r>
              <a:rPr lang="ru-RU" sz="9600" i="1" dirty="0" smtClean="0"/>
              <a:t>’</a:t>
            </a:r>
            <a:r>
              <a:rPr lang="en-US" sz="9600" i="1" dirty="0" smtClean="0"/>
              <a:t>s Young Consumers</a:t>
            </a:r>
            <a:endParaRPr lang="ru-RU" sz="9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143116"/>
            <a:ext cx="8229600" cy="4525963"/>
          </a:xfrm>
        </p:spPr>
        <p:txBody>
          <a:bodyPr>
            <a:normAutofit/>
          </a:bodyPr>
          <a:lstStyle/>
          <a:p>
            <a:r>
              <a:rPr lang="ru-RU" sz="8000" dirty="0" smtClean="0"/>
              <a:t>Иметь возможность </a:t>
            </a:r>
            <a:endParaRPr lang="ru-RU" sz="8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571636"/>
          </a:xfrm>
        </p:spPr>
        <p:txBody>
          <a:bodyPr>
            <a:normAutofit/>
          </a:bodyPr>
          <a:lstStyle/>
          <a:p>
            <a:r>
              <a:rPr lang="en-US" sz="9600" dirty="0" smtClean="0"/>
              <a:t>Afford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КОЛИЧЕСТВО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AMOUNT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>
            <a:normAutofit lnSpcReduction="10000"/>
          </a:bodyPr>
          <a:lstStyle/>
          <a:p>
            <a:r>
              <a:rPr lang="ru-RU" sz="6600" dirty="0" smtClean="0"/>
              <a:t>ИМЕЮЩИЙ НАИБОЛЬШИЙ СПРОС, БЕСТСЕЛЛЕР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BEST SELLER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СЧЕТ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BILL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ЗАНИМТЬ,</a:t>
            </a:r>
          </a:p>
          <a:p>
            <a:r>
              <a:rPr lang="ru-RU" sz="6600" dirty="0" smtClean="0"/>
              <a:t>ОДАЛЖИВАТЬ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BORROW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ИГРОВАЯ ПРИСТАВКА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CONSOLE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ПОТРЕБИТЕЛЬ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CONSUMER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ДОСТАВЛЯТЬ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DELIVER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ЗАРАБАТЫВАТЬ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EARN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ПЛАТА ЗА ПРОЕЗД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FARE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571744"/>
            <a:ext cx="8229600" cy="3792737"/>
          </a:xfrm>
        </p:spPr>
        <p:txBody>
          <a:bodyPr/>
          <a:lstStyle/>
          <a:p>
            <a:r>
              <a:rPr lang="ru-RU" sz="6600" dirty="0" smtClean="0"/>
              <a:t>ДОМАШНИЕ ОБЯЗАННОСТИ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HOUSEHOLD CHORES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ВКЛЮЧАТЬ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INVOLVE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ДАВАТЬ ВЗАЙМЫ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LEND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КАРМАНЫЕ ДЕНЬГИ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POCKET MONEY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РОЗНИЧНЫЙ ТОРГОВЕЦ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RETAILER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571744"/>
            <a:ext cx="8229600" cy="3792737"/>
          </a:xfrm>
        </p:spPr>
        <p:txBody>
          <a:bodyPr/>
          <a:lstStyle/>
          <a:p>
            <a:r>
              <a:rPr lang="ru-RU" sz="6600" dirty="0" smtClean="0"/>
              <a:t>ПОДАВЕЦ-КОНСУЛЬТАНТ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SALES ASSISTANT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БЕРЕЖЛИВЫЙ ЧЕЛОВЕК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SAVER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ПОХОД ПО МАГАЗИНАМ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SHOPPING SPREE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РАСТОЧИТЕЛЬ, ТРАНЖИР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SPENDER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КРЕДИТ НА ОБУЧЕНИЕ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STUDENT LOAN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КОПИТЬ, СКОПИТЬ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SAVE UP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ОПЛАТА ЧЕКОМ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BY CHEQUE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500306"/>
            <a:ext cx="8229600" cy="3792737"/>
          </a:xfrm>
        </p:spPr>
        <p:txBody>
          <a:bodyPr/>
          <a:lstStyle/>
          <a:p>
            <a:r>
              <a:rPr lang="ru-RU" sz="6600" dirty="0" smtClean="0"/>
              <a:t>ОПЛАТА КРЕДИТНОЙ КАРТОЧКОЙ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BY CREDIT CARD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571744"/>
            <a:ext cx="8229600" cy="3792737"/>
          </a:xfrm>
        </p:spPr>
        <p:txBody>
          <a:bodyPr/>
          <a:lstStyle/>
          <a:p>
            <a:r>
              <a:rPr lang="ru-RU" sz="6600" dirty="0" smtClean="0"/>
              <a:t>ТРАТИТЬ БОЛЬШЕ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BIG DEEP IN ONE’S POCKET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ru-RU" sz="6600" dirty="0" smtClean="0"/>
              <a:t>НАЛИЧНЫМИ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IN CASH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571744"/>
            <a:ext cx="8229600" cy="3792737"/>
          </a:xfrm>
        </p:spPr>
        <p:txBody>
          <a:bodyPr/>
          <a:lstStyle/>
          <a:p>
            <a:r>
              <a:rPr lang="ru-RU" sz="6600" dirty="0" smtClean="0"/>
              <a:t>СВОДИТЬ КОНЦЫ С КОНЦАМИ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 fontScale="90000"/>
          </a:bodyPr>
          <a:lstStyle/>
          <a:p>
            <a:r>
              <a:rPr lang="en-US" sz="8800" dirty="0" smtClean="0"/>
              <a:t>MAKE ENDS MEET 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1142984"/>
            <a:ext cx="8643998" cy="5368940"/>
          </a:xfrm>
        </p:spPr>
        <p:txBody>
          <a:bodyPr>
            <a:normAutofit/>
          </a:bodyPr>
          <a:lstStyle/>
          <a:p>
            <a:pPr lvl="0" algn="ctr"/>
            <a:r>
              <a:rPr lang="en-US" sz="5400" dirty="0" smtClean="0"/>
              <a:t>Work in pairs, please. Guess the meaning of the words in bold. 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 </a:t>
            </a:r>
            <a:r>
              <a:rPr lang="en-US" sz="5400" dirty="0" smtClean="0"/>
              <a:t>Ex. 3 page 28.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en-US" sz="5400" dirty="0" smtClean="0"/>
              <a:t>  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en-US" sz="6600" dirty="0" smtClean="0"/>
              <a:t>people who buy things for their own use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u="sng" dirty="0" smtClean="0"/>
              <a:t>Consumers</a:t>
            </a:r>
            <a:r>
              <a:rPr lang="en-US" sz="8800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en-US" sz="6600" dirty="0" smtClean="0"/>
              <a:t>shop owner / seller</a:t>
            </a:r>
            <a:endParaRPr lang="ru-RU" sz="66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u="sng" dirty="0" smtClean="0"/>
              <a:t>Retailer</a:t>
            </a:r>
            <a:r>
              <a:rPr lang="en-US" sz="8800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en-US" sz="6600" dirty="0" smtClean="0"/>
              <a:t>reaching the same level as something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rmAutofit/>
          </a:bodyPr>
          <a:lstStyle/>
          <a:p>
            <a:r>
              <a:rPr lang="en-US" sz="8800" u="sng" dirty="0" smtClean="0"/>
              <a:t>Catching up</a:t>
            </a:r>
            <a:r>
              <a:rPr lang="en-US" sz="8800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>
            <a:normAutofit/>
          </a:bodyPr>
          <a:lstStyle/>
          <a:p>
            <a:r>
              <a:rPr lang="en-US" sz="7200" dirty="0" smtClean="0"/>
              <a:t>paying out more money than usual </a:t>
            </a:r>
            <a:r>
              <a:rPr lang="ru-RU" sz="7200" dirty="0" smtClean="0"/>
              <a:t> </a:t>
            </a:r>
            <a:endParaRPr lang="ru-RU" sz="7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868478"/>
          </a:xfrm>
        </p:spPr>
        <p:txBody>
          <a:bodyPr>
            <a:noAutofit/>
          </a:bodyPr>
          <a:lstStyle/>
          <a:p>
            <a:r>
              <a:rPr lang="en-US" sz="6600" u="sng" dirty="0" smtClean="0"/>
              <a:t>Digging deeper into their pockets</a:t>
            </a:r>
            <a:r>
              <a:rPr lang="en-US" sz="6600" dirty="0" smtClean="0"/>
              <a:t>: </a:t>
            </a:r>
            <a:r>
              <a:rPr lang="en-US" sz="6600" dirty="0" smtClean="0"/>
              <a:t> 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3792737"/>
          </a:xfrm>
        </p:spPr>
        <p:txBody>
          <a:bodyPr/>
          <a:lstStyle/>
          <a:p>
            <a:r>
              <a:rPr lang="en-US" sz="6600" dirty="0" smtClean="0"/>
              <a:t>having enough money to live on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2225668"/>
          </a:xfrm>
        </p:spPr>
        <p:txBody>
          <a:bodyPr>
            <a:normAutofit fontScale="90000"/>
          </a:bodyPr>
          <a:lstStyle/>
          <a:p>
            <a:r>
              <a:rPr lang="en-US" sz="8800" u="sng" dirty="0" smtClean="0"/>
              <a:t>Making ends meet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935745"/>
          </a:xfrm>
        </p:spPr>
        <p:txBody>
          <a:bodyPr/>
          <a:lstStyle/>
          <a:p>
            <a:pPr lvl="0" algn="ctr">
              <a:buNone/>
            </a:pPr>
            <a:r>
              <a:rPr lang="ru-RU" sz="4400" b="1" dirty="0" smtClean="0"/>
              <a:t>Работа по вариантам: </a:t>
            </a:r>
            <a:endParaRPr lang="en-US" sz="4400" b="1" dirty="0" smtClean="0"/>
          </a:p>
          <a:p>
            <a:pPr lvl="0" algn="ctr">
              <a:buNone/>
            </a:pPr>
            <a:endParaRPr lang="ru-RU" sz="4400" b="1" dirty="0" smtClean="0"/>
          </a:p>
          <a:p>
            <a:pPr lvl="0"/>
            <a:r>
              <a:rPr lang="en-US" sz="4400" dirty="0" smtClean="0"/>
              <a:t>Variant 1: Ex. 5a page </a:t>
            </a:r>
            <a:r>
              <a:rPr lang="en-US" sz="4400" dirty="0" smtClean="0"/>
              <a:t>29</a:t>
            </a:r>
          </a:p>
          <a:p>
            <a:pPr lvl="0"/>
            <a:endParaRPr lang="ru-RU" sz="4400" dirty="0" smtClean="0"/>
          </a:p>
          <a:p>
            <a:pPr lvl="0"/>
            <a:r>
              <a:rPr lang="en-US" sz="4400" dirty="0" smtClean="0"/>
              <a:t>Variant 2:  Ex. 5b page 29</a:t>
            </a:r>
            <a:endParaRPr lang="ru-RU" sz="44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292935"/>
          </a:xfrm>
        </p:spPr>
        <p:txBody>
          <a:bodyPr/>
          <a:lstStyle/>
          <a:p>
            <a:pPr lvl="0">
              <a:buNone/>
            </a:pPr>
            <a:r>
              <a:rPr lang="en-US" sz="6600" b="1" dirty="0" smtClean="0">
                <a:solidFill>
                  <a:srgbClr val="FF0000"/>
                </a:solidFill>
              </a:rPr>
              <a:t>Homework: </a:t>
            </a:r>
            <a:endParaRPr lang="en-US" sz="6600" b="1" dirty="0" smtClean="0">
              <a:solidFill>
                <a:srgbClr val="FF0000"/>
              </a:solidFill>
            </a:endParaRPr>
          </a:p>
          <a:p>
            <a:pPr lvl="0"/>
            <a:r>
              <a:rPr lang="en-US" sz="4000" dirty="0" smtClean="0"/>
              <a:t>ex </a:t>
            </a:r>
            <a:r>
              <a:rPr lang="en-US" sz="4000" dirty="0" smtClean="0"/>
              <a:t>7 page 29 (in written form);</a:t>
            </a:r>
            <a:endParaRPr lang="ru-RU" sz="4000" dirty="0" smtClean="0"/>
          </a:p>
          <a:p>
            <a:pPr lvl="0"/>
            <a:r>
              <a:rPr lang="en-US" sz="4000" dirty="0" smtClean="0"/>
              <a:t>t</a:t>
            </a:r>
            <a:r>
              <a:rPr lang="en-US" sz="4000" dirty="0" smtClean="0"/>
              <a:t>ext  </a:t>
            </a:r>
            <a:r>
              <a:rPr lang="en-US" sz="4000" dirty="0" smtClean="0"/>
              <a:t>page 28 – retell;</a:t>
            </a:r>
            <a:endParaRPr lang="ru-RU" sz="4000" dirty="0" smtClean="0"/>
          </a:p>
          <a:p>
            <a:pPr lvl="0"/>
            <a:r>
              <a:rPr lang="en-US" sz="4000" dirty="0" smtClean="0"/>
              <a:t>words </a:t>
            </a:r>
            <a:r>
              <a:rPr lang="en-US" sz="4000" dirty="0" smtClean="0"/>
              <a:t>Ex 2a page WL5 – learn by heart.  </a:t>
            </a:r>
            <a:endParaRPr lang="ru-RU" sz="4000" dirty="0" smtClean="0"/>
          </a:p>
          <a:p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4400" dirty="0" smtClean="0"/>
              <a:t>What have you learnt today?</a:t>
            </a:r>
            <a:endParaRPr lang="ru-RU" sz="4400" dirty="0" smtClean="0"/>
          </a:p>
          <a:p>
            <a:pPr lvl="0"/>
            <a:r>
              <a:rPr lang="en-US" sz="4400" dirty="0" smtClean="0"/>
              <a:t>What was interesting to discover?</a:t>
            </a:r>
            <a:endParaRPr lang="ru-RU" sz="4400" dirty="0" smtClean="0"/>
          </a:p>
          <a:p>
            <a:pPr lvl="0"/>
            <a:r>
              <a:rPr lang="en-US" sz="4400" dirty="0" smtClean="0"/>
              <a:t>What activity did you enjoy most?</a:t>
            </a:r>
            <a:endParaRPr lang="ru-RU" sz="4400" dirty="0" smtClean="0"/>
          </a:p>
          <a:p>
            <a:pPr lvl="0"/>
            <a:r>
              <a:rPr lang="en-US" sz="4400" dirty="0" smtClean="0"/>
              <a:t>What was difficult? </a:t>
            </a:r>
            <a:endParaRPr lang="ru-RU" sz="4400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err="1" smtClean="0"/>
              <a:t>Reflexion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233</Words>
  <PresentationFormat>Экран (4:3)</PresentationFormat>
  <Paragraphs>79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Открытая</vt:lpstr>
      <vt:lpstr>Britain’s Young Consumers</vt:lpstr>
      <vt:lpstr>Afford </vt:lpstr>
      <vt:lpstr>AMOUNT </vt:lpstr>
      <vt:lpstr>BEST SELLER  </vt:lpstr>
      <vt:lpstr>BILL  </vt:lpstr>
      <vt:lpstr>BORROW  </vt:lpstr>
      <vt:lpstr>CONSOLE </vt:lpstr>
      <vt:lpstr>CONSUMER  </vt:lpstr>
      <vt:lpstr>DELIVER  </vt:lpstr>
      <vt:lpstr>EARN  </vt:lpstr>
      <vt:lpstr>FARE  </vt:lpstr>
      <vt:lpstr>HOUSEHOLD CHORES </vt:lpstr>
      <vt:lpstr>INVOLVE  </vt:lpstr>
      <vt:lpstr>LEND  </vt:lpstr>
      <vt:lpstr>POCKET MONEY </vt:lpstr>
      <vt:lpstr>RETAILER  </vt:lpstr>
      <vt:lpstr>SALES ASSISTANT  </vt:lpstr>
      <vt:lpstr>SAVER  </vt:lpstr>
      <vt:lpstr>SHOPPING SPREE   </vt:lpstr>
      <vt:lpstr>SPENDER   </vt:lpstr>
      <vt:lpstr>STUDENT LOAN   </vt:lpstr>
      <vt:lpstr>SAVE UP   </vt:lpstr>
      <vt:lpstr>BY CHEQUE   </vt:lpstr>
      <vt:lpstr>BY CREDIT CARD   </vt:lpstr>
      <vt:lpstr>BIG DEEP IN ONE’S POCKET   </vt:lpstr>
      <vt:lpstr>IN CASH   </vt:lpstr>
      <vt:lpstr>MAKE ENDS MEET   </vt:lpstr>
      <vt:lpstr>Work in pairs, please. Guess the meaning of the words in bold.   Ex. 3 page 28.    </vt:lpstr>
      <vt:lpstr>Consumers  </vt:lpstr>
      <vt:lpstr>Retailer  </vt:lpstr>
      <vt:lpstr>Catching up  </vt:lpstr>
      <vt:lpstr>Digging deeper into their pockets:  </vt:lpstr>
      <vt:lpstr>Making ends meet</vt:lpstr>
      <vt:lpstr>Слайд 34</vt:lpstr>
      <vt:lpstr>Слайд 35</vt:lpstr>
      <vt:lpstr>Reflexion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Britain’s Young Consumers</dc:title>
  <dc:creator>Ксения</dc:creator>
  <cp:lastModifiedBy>Ксения</cp:lastModifiedBy>
  <cp:revision>8</cp:revision>
  <dcterms:created xsi:type="dcterms:W3CDTF">2017-02-07T16:11:46Z</dcterms:created>
  <dcterms:modified xsi:type="dcterms:W3CDTF">2017-02-07T17:01:28Z</dcterms:modified>
</cp:coreProperties>
</file>